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2" r:id="rId1"/>
  </p:sldMasterIdLst>
  <p:notesMasterIdLst>
    <p:notesMasterId r:id="rId26"/>
  </p:notesMasterIdLst>
  <p:handoutMasterIdLst>
    <p:handoutMasterId r:id="rId27"/>
  </p:handoutMasterIdLst>
  <p:sldIdLst>
    <p:sldId id="346" r:id="rId2"/>
    <p:sldId id="329" r:id="rId3"/>
    <p:sldId id="314" r:id="rId4"/>
    <p:sldId id="345" r:id="rId5"/>
    <p:sldId id="316" r:id="rId6"/>
    <p:sldId id="318" r:id="rId7"/>
    <p:sldId id="331" r:id="rId8"/>
    <p:sldId id="327" r:id="rId9"/>
    <p:sldId id="320" r:id="rId10"/>
    <p:sldId id="319" r:id="rId11"/>
    <p:sldId id="274" r:id="rId12"/>
    <p:sldId id="333" r:id="rId13"/>
    <p:sldId id="334" r:id="rId14"/>
    <p:sldId id="340" r:id="rId15"/>
    <p:sldId id="275" r:id="rId16"/>
    <p:sldId id="336" r:id="rId17"/>
    <p:sldId id="276" r:id="rId18"/>
    <p:sldId id="281" r:id="rId19"/>
    <p:sldId id="282" r:id="rId20"/>
    <p:sldId id="283" r:id="rId21"/>
    <p:sldId id="302" r:id="rId22"/>
    <p:sldId id="341" r:id="rId23"/>
    <p:sldId id="342" r:id="rId24"/>
    <p:sldId id="343" r:id="rId25"/>
  </p:sldIdLst>
  <p:sldSz cx="9144000" cy="6858000" type="screen4x3"/>
  <p:notesSz cx="6858000" cy="91011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C590EE-7E4B-4DE8-9DD5-9BA6077EB39B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5A8962-6722-4661-9D2B-DD373ECA33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985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B78A97-FDAD-488E-B5FC-E18BBB174953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682625"/>
            <a:ext cx="4549775" cy="3413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2763"/>
            <a:ext cx="54864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D9E222-23ED-437C-AB60-D481B040999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937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4461D1-D765-4A50-9DD7-64B6C56872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FA28785-88CB-4103-835D-0E378ECF0E59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C11F51E-DD61-4DC4-8BF8-258D9FFBAA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9452-6633-45EC-A878-1DC7756E1D2D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7FC40-B9F4-4CA3-B2FB-B9536E7A380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37B6-AC9B-420B-9B89-ACF4F5DA288C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CBD41-CB6B-43FD-9DB9-780D5D9197B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DE0A-F837-43F9-A7DD-4F3164B27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trips dir="rd"/>
    <p:sndAc>
      <p:stSnd>
        <p:snd r:embed="rId1" name="whoosh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CA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2E488-947B-48A8-A536-B98205C40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strips dir="rd"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25C555-E847-4F85-B088-306D822E42D0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DA13F6-8942-42C0-A1DD-CA0DA81518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69A9CDA-91AF-4424-B66B-46771B156050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68206D-36B8-4B66-BFE3-65F3A28577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EC84FA-722A-465D-A3C4-093915871F2C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E36C3B-B1A7-4F22-854A-91FA1944D5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950D54-DB54-4AFB-91D8-F623BC1759B1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D777F0-1C3E-4596-AA64-F68042A4793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6D1770-9625-43AD-8979-2563A611423D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811BC1-A35D-4CD2-AF67-B91A8B66C85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5024-2602-4132-B659-8A013239B6BB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254C-049A-43B4-B710-BDC44A495D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608DDD5-5D93-453E-8F12-AD7843A3BBCD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79B3FBD-816B-4F2D-B626-B5AF05BD83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6EFA8CF-C88B-42E1-8080-F4E79DF6E530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312834D-B05D-48DD-9E94-7656C65B5A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B38C9B5-7EAE-4A71-B593-BFA748A59601}" type="datetimeFigureOut">
              <a:rPr lang="en-US"/>
              <a:pPr>
                <a:defRPr/>
              </a:pPr>
              <a:t>2015-03-25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8FC7E651-2963-4D9D-93E5-BC7F6AE822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35" r:id="rId7"/>
    <p:sldLayoutId id="2147483944" r:id="rId8"/>
    <p:sldLayoutId id="2147483945" r:id="rId9"/>
    <p:sldLayoutId id="2147483936" r:id="rId10"/>
    <p:sldLayoutId id="2147483937" r:id="rId11"/>
    <p:sldLayoutId id="2147483946" r:id="rId12"/>
    <p:sldLayoutId id="2147483947" r:id="rId13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bill-nye-electricity/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electricity-and-circuits/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 smtClean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Electricity</a:t>
            </a:r>
            <a:endParaRPr lang="en-CA" sz="6000" b="1" dirty="0"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6048672" cy="50405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CA" sz="3600" dirty="0">
                <a:solidFill>
                  <a:srgbClr val="FFFFFF"/>
                </a:solidFill>
                <a:latin typeface="Times New Roman"/>
                <a:cs typeface="Times New Roman"/>
              </a:rPr>
              <a:t>How &amp; where it’s used</a:t>
            </a:r>
          </a:p>
          <a:p>
            <a:pPr>
              <a:buFont typeface="Arial"/>
              <a:buChar char="•"/>
            </a:pPr>
            <a:r>
              <a:rPr lang="en-CA" sz="3600" dirty="0">
                <a:solidFill>
                  <a:srgbClr val="FFFFFF"/>
                </a:solidFill>
                <a:latin typeface="Times New Roman"/>
                <a:cs typeface="Times New Roman"/>
              </a:rPr>
              <a:t>Review of the atom</a:t>
            </a:r>
          </a:p>
          <a:p>
            <a:pPr>
              <a:buFont typeface="Arial"/>
              <a:buChar char="•"/>
            </a:pPr>
            <a:r>
              <a:rPr lang="en-CA" sz="3600" dirty="0">
                <a:solidFill>
                  <a:srgbClr val="FFFFFF"/>
                </a:solidFill>
                <a:latin typeface="Times New Roman"/>
                <a:cs typeface="Times New Roman"/>
              </a:rPr>
              <a:t>Overview of current and static electricity</a:t>
            </a:r>
          </a:p>
          <a:p>
            <a:pPr>
              <a:buFont typeface="Arial"/>
              <a:buChar char="•"/>
            </a:pPr>
            <a:r>
              <a:rPr lang="en-CA" sz="3600" dirty="0">
                <a:solidFill>
                  <a:srgbClr val="FFFFFF"/>
                </a:solidFill>
                <a:latin typeface="Times New Roman"/>
                <a:cs typeface="Times New Roman"/>
              </a:rPr>
              <a:t>Types of circuits</a:t>
            </a:r>
          </a:p>
          <a:p>
            <a:pPr>
              <a:buFont typeface="Arial"/>
              <a:buChar char="•"/>
            </a:pPr>
            <a:r>
              <a:rPr lang="en-CA" sz="3600" dirty="0">
                <a:solidFill>
                  <a:srgbClr val="FFFFFF"/>
                </a:solidFill>
                <a:latin typeface="Times New Roman"/>
                <a:cs typeface="Times New Roman"/>
              </a:rPr>
              <a:t>Coulombs</a:t>
            </a:r>
          </a:p>
          <a:p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18437" name="Picture 5" descr="http://www.eng.cam.ac.uk/DesignOffice/mdp/electric_web/DC/000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2984390" cy="1512168"/>
          </a:xfrm>
          <a:prstGeom prst="rect">
            <a:avLst/>
          </a:prstGeom>
          <a:noFill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00808"/>
            <a:ext cx="256417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5" name="Picture 13" descr="http://upload.wikimedia.org/wikipedia/commons/thumb/4/4b/Lightning3.jpg/220px-Lightnin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149080"/>
            <a:ext cx="2664296" cy="2252542"/>
          </a:xfrm>
          <a:prstGeom prst="rect">
            <a:avLst/>
          </a:prstGeom>
          <a:noFill/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077072"/>
            <a:ext cx="1512168" cy="225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43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14290"/>
            <a:ext cx="7772922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Static Electricity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98898"/>
            <a:ext cx="3960440" cy="4754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Static electricity  is the charge that stays on an object.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Charges can then jump from one object to another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Static shocks e.g. Lightning</a:t>
            </a:r>
          </a:p>
        </p:txBody>
      </p:sp>
      <p:pic>
        <p:nvPicPr>
          <p:cNvPr id="19460" name="Picture 8" descr="http://www.wdc.rmutt.ac.th/contestant/wdc03/images/light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276475"/>
            <a:ext cx="44735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27088" y="836613"/>
            <a:ext cx="75612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ELECTRICAL CIRCUITS</a:t>
            </a:r>
          </a:p>
        </p:txBody>
      </p:sp>
      <p:sp>
        <p:nvSpPr>
          <p:cNvPr id="21507" name="Rectangle 13"/>
          <p:cNvSpPr>
            <a:spLocks noChangeArrowheads="1"/>
          </p:cNvSpPr>
          <p:nvPr/>
        </p:nvSpPr>
        <p:spPr bwMode="auto">
          <a:xfrm>
            <a:off x="755650" y="5300663"/>
            <a:ext cx="77771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Current electricity is the flow of electrons through a circuit.</a:t>
            </a:r>
          </a:p>
        </p:txBody>
      </p:sp>
      <p:pic>
        <p:nvPicPr>
          <p:cNvPr id="2150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2147888"/>
            <a:ext cx="71056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Drawing circuit diagrams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5049837" cy="45259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Called “schematic circuit diagrams”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Connecting wires are drawn as straight lines (that means with rulers) and at right angled corners.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Circuit components are symbols which are simple and usually look similar to what is happening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64904"/>
            <a:ext cx="31813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Parts of an Electric Circuit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>
          <a:xfrm>
            <a:off x="457200" y="1412875"/>
            <a:ext cx="2386013" cy="5111750"/>
          </a:xfrm>
        </p:spPr>
        <p:txBody>
          <a:bodyPr/>
          <a:lstStyle/>
          <a:p>
            <a:pPr eaLnBrk="1" hangingPunct="1">
              <a:buNone/>
            </a:pPr>
            <a:r>
              <a:rPr lang="en-CA" u="sng" dirty="0" smtClean="0">
                <a:solidFill>
                  <a:schemeClr val="bg1"/>
                </a:solidFill>
              </a:rPr>
              <a:t>Example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Copper wire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Light Switch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Toaster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AA battery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557338"/>
            <a:ext cx="56562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Parts of an Electric Circuit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179512" y="1412776"/>
            <a:ext cx="2663701" cy="5111849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Example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Two or more = battery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Light Bulb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Voltmeter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Ammeter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700213"/>
            <a:ext cx="587851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14"/>
          <p:cNvSpPr>
            <a:spLocks noChangeArrowheads="1"/>
          </p:cNvSpPr>
          <p:nvPr/>
        </p:nvSpPr>
        <p:spPr bwMode="auto">
          <a:xfrm>
            <a:off x="3708400" y="3213100"/>
            <a:ext cx="287338" cy="287338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CELL</a:t>
            </a:r>
          </a:p>
        </p:txBody>
      </p:sp>
      <p:pic>
        <p:nvPicPr>
          <p:cNvPr id="25603" name="Picture 6" descr="circuits1"/>
          <p:cNvPicPr>
            <a:picLocks noChangeAspect="1" noChangeArrowheads="1"/>
          </p:cNvPicPr>
          <p:nvPr/>
        </p:nvPicPr>
        <p:blipFill>
          <a:blip r:embed="rId3" cstate="print"/>
          <a:srcRect l="30241" t="3226" r="30241" b="47957"/>
          <a:stretch>
            <a:fillRect/>
          </a:stretch>
        </p:blipFill>
        <p:spPr bwMode="auto">
          <a:xfrm>
            <a:off x="611560" y="2708920"/>
            <a:ext cx="2041449" cy="180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9552" y="764704"/>
            <a:ext cx="8136904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cell stores 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chemical energy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transfers it to electrical energy when a circuit is connected.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635375" y="2636838"/>
            <a:ext cx="4824413" cy="183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GB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two or more cells are connected together we call this a Battery.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635375" y="4508500"/>
            <a:ext cx="4824413" cy="183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cells chemical energy is used up pushing a current round a circuit.</a:t>
            </a:r>
          </a:p>
        </p:txBody>
      </p:sp>
      <p:sp>
        <p:nvSpPr>
          <p:cNvPr id="25608" name="AutoShape 8" descr="data:image/jpeg;base64,/9j/4AAQSkZJRgABAQAAAQABAAD/2wCEAAkGBxISEhQUEhQUFRQVFxUUFBUUFBUVGBUXFBUXFhYYFRQYHSggGBolHBQUITEhJSkrLi8uFx8zODMsNygtLisBCgoKDg0OGxAQGy0kHyQsLCwsLCwsLCwsLCwsLCwsLCwsLCwsLCwsLCwsLCwsLCwsLCwsLCwsLCwsLCwsLCwsLP/AABEIAOEA4QMBIgACEQEDEQH/xAAcAAEAAgMBAQEAAAAAAAAAAAAABgcDBAUBAgj/xABGEAABAwIEAgcECAMGBAcAAAABAAIDBBEFEiExBgcTIjJBUWFxFCOBsTNCYnJzkaHBUoKyFTQ1Q5KzJCXR8BYXU2OTosL/xAAZAQEAAwEBAAAAAAAAAAAAAAAAAQIDBAX/xAAoEQEAAgICAQQBAwUAAAAAAAAAAQIDEQQxIRIUMkFRM0JhEyJSgaH/2gAMAwEAAhEDEQA/ALxREQEREBERAREQEREBERAREQEREBERAREQEREBERAREQEREBERAREQEREBERARFyOJsdjooDNJcgaBo3cTsETEbnUOtmS6paq5g1lTnLHNgjaQA1gzSHzLjsPgtCSvnlaTLPM5veC92v5aKInfS1qenteUtXG3tPa31cAuXW8VUkXalafu9b5Kkc8V9gT9ol353VmcMSNbRizWl2v1Qf0sirsx8c0JNhLr5tK7NLiMUgBZI0g+Y+Si2GGF7XGVjQ7XtAD8lBeJKo52loY5t3NAG418u5TsXaChKo6krpW9gvj0v1Xut6aHddSl4grIyPfPGxs60g+IOqGlu3XqgGBcwmum9nqWhr7hoey5YSdr/wAKnoKiJ2m1Zr29XqIpVEREBERAREQEREBERAREQEREBERB4VC+abAaVgP/AKgU1UL5n/3eP8QLPJ8ZaYf1IQWi4Sjl6zXmJ1t2i/5hbQ4amj7FVTu8ngx39RsuzgJ6i1sR3XDXLar0b0i9tS57qGcfSUlJN9psjbn4hZocXkibl9kdGPBsgKwloQBX9zZHtqfh9jFQe1Tyn1fdYvaB9WkcfVZWLp4a433Ue5srbjY4cN0VS7sUzx8CAtaroKy2rRGPEDW3qVaEBOX4LgcQHQqZzXVpSm/EK5pI+gkbpmcXt1PcS4db1X6Dp+y30HyVBVA99H+Iz+oK/oth6D5LfBO4mWfL7hkREXQ4xERAREQEREBERAREQeIFz8bxeKlhdNM6zG/mT3AearWXmjPO5zaaJsbRpnkJc7yIYO9FopMxv6W0VqVuIRQi8sjWd/WNv0VQS8W1jnWfUvHkxoYpVw1M59PI+W8jyeqZCHm3lfYIiY0lFPxNRvNmzsJ/78V2GlQ2kggdA9zo2ZhfUgCx8lC5+JZmuLGzzR2O4ddvkLdwUbNLlKhnNH+7x/iBRKh4uxFh0kbKL6CVls3o4LHjvGvt0TYnRGOWN4LrOzNNt7GyzyzHplvgxz64mHawDsLWxHdbHD5vGsGI7rzZehX5OeUXq8UNH01dTDdwuW1dPDdwit+ktg7PwUe4h7KkEHZUf4i7JV5c2P5IE/6eL8Vn9QV519fHTxmSVwa0W1Pj3AeaoWeW1TDfbpWXvsBmFyVJuZXMSkcGwQ++cx7XF4PuwQCCPtbrt48f2suX3CcnjqiAbmkLXE2LS1wIP2tFuwcTUznsYJBmkNmd+Y+o2+KrePiF8w+jpnDb6VoNrd4IXI4lxxlNlAp44QLOJglBc4ZhcZhsTb9Vu5NL5XqqKk5302gdTvaB9sH9l0YOPG4hNHFSyPgFnFziAddwCpNLMuigc76+GOSR1UwhmuUtGw7t13sO4ro5A21RFnsLtzi4PfoiNO8ixQVDHi7HNcPskH5LKgIiICIiCF80omupWBwuOlZcfmq9h4IfbpIJmNO+WS4HxIVi8zh/wrPxWLk0P0A9Fx5rzW/h34IicWv5Rj+yalvbgjmt3xyA/HuK6GFYvJEHN6J8Nr2uA6/ovicar5uqRyrw09rSX03Gg4OzxSuPhe1/yWjIHv8AoqKx8SST+pW7GVJ8BKj3N5lW3Hx1jpCZ8Lr3aub0dtLjUgHwvouZLRdCDrdx3J381auNHqH0VX48/tfFVm02nUtMUxFZ1CW8Mn3V/JfOIHVUxhHFlZS3EMxy/wADxmb+uykVNzElePfRRuI723b+i0txrx0wpy6TO5TVFFYeOofrRvHobrM3jel8JB8FnPHyR9N/c4v8kmaunhx1ChsXF9Kdi/8A0rpUnF1O0jSQ/Cyj+jf8ItnxzHi0LMg7Kj3Eh0K0H8fRtZdsLnerrKB8Vcxah/VjjjjB8buK09vefpzVz0rO3xXRB8ha64Hl4ErIOB6Z28sze/sg2v4BRbBMRklnBkcXXI3237grOZsrX9WLxEuik0yxvTgf+Ao/qVlvJ7CFhqOXMjuzUwP9XEfspUEDR4KkcjJH2meNjlBpeXla3ZkTx9mQH5rvcLQVtC4l1CZLtLTYixB/ddwNCyNkcNnOHo4q0cq/2rPEp9I3iGOzNZIx1LOwPNze5t5AnuUTFE6WQuDREB1iTdv5+PorSY8ucMznHXS5J/RcLmMPesvbRu9gO5XpyZtOlfbRXztJOSDz/wAS25Iu03JJJNt/L0VrKqeRpBFQR35PkrWXTXpx5flIiIrMxERBD+Zv91b+Kz91yKH6Aei6/Mz+6t/FZ81x6E+4C4OT83ocfzj/ANuRPusSyzbrEuZ2Q+mKTYCozGNVJcBUx2yy9N7GuwfRVTxAe18VauNHqH0VU8RHR3xWtPNohTH4pKrn7lZ6Z1gVimbYlfAcvVeM3GnRbvDETH1lO2WxjdKwPDtrE9658Wy2sDwx9TURQR6PleGtJJFu++nhZTKsLmpWUTsQdRf2MWAOe3p7HIGgEh97WsdO/vVdTACWRrey2R4b6BxAVlVXEdLGx1LLjEhewGN9omB1wLEZg2+4sqtiIzOym7Q45T3kX0J8yoheXZL/AHah+NHVSxx92oljB6ylWIOGj79vqPmrbYqj4d+mb6j5q2o3Lg5XyerxP02Zq+gVjDl9XXI633der5BS6JZKc9Yeq4nMbWYX/g/ZdqDtD1C4vMEXmA+yPkrY/nCtkl5FtAjnttdg/wDqrVVXckWANqAO5zR+itFenXp5WX5SIiKWYiIgr3ne4jDrg2ImiII+8q0wnjiojjySBsjRtfR35qy+eP8Ahh/Fh/rCouI6KYpW0eVJvas+JS7/AMaxHtRvHobrI3jCmP8AGP5CoJKsmHyBssbndkPYXd+gcL/oqTxMfbWOZlTyPi+kv2n/APxu/wCi7eF8dUrO6R38tvmunV1koNRJM2g/s/opHRPYGdI8OYejAH8WqpyjeqRxca1uVkntYHE/M3qlsMA+8937BVhiWNzVB947S+zRYbrPi7lx27ha1xUjqGNst5jW3tV2isKzVXaKwrRnDbh2XQ4aE3tkHs7msm6QdG55s0O+0fBc+HZdbhCgjnrqeKX6N8gD+tl0sfrd2ySiO13yYdJIXOfQYa+Q3Li2e5ce8gZd1TbO2/S3Xdp4WcRYeQVm1dXFRSZpcIkhEId7NJATIDmBaekLR8fiqshku4u/ic53+ok2UVXs7Tj1FEcYPWUnkd1VFMUPWUoMJqOjfntfLY2+KnNPxlB9Zr2/C/yUBp+y74fNfaztirefLSnIvSNQsuDimkd/mZfvNIW/Di1O7szRn+ZVPdSTgTDKeeWf2mJ8zY4HytjjNpHFp1DANzY7LG3Er9S3rzr78xCfMmadnNPo4LJqq/4xwqnpxTy0vTsZO17ujmJa9mR2X1sbKPx18rOzJIP53f8AVZ+0/Etffa7j/q5KYHONO8Li8wpQ2a7jYBo39FX8OP1QItPINfFeVlTJPMXTPdIQBbOb2U4+JMW3MlubEx4jyuXkVO57akkWGZmW+9rK11VHIke7n9Wb+itddOtOTcz5kREQEREFf87/APDHfiw/1hUMw6K/Odf+Fv8AxIf6wqDWlOmF+2GRZsLjjdNE2U2jc9okP2SdVgkWxhkZdNE0NDiXtAa7RrjfZ3kryiFt4zTVkcczYaCgNK1jxG/pbu6IDR4Fu1l19VUtKVbc9DB0U4dFQgRwydL0D3Z4ZA3qNAJ62t9vBVFSnT4KkNJa2Klc1nct3EVpx7qVbPavtFa6z1faKwKCvTci2W7gVNHLUxMll6FheM0t7ZANbrSjOi7HAro24hTOlY57A+5Y1peXWBtZo31skojtcWNcXspemnipa+ZkoAL5BlphoGXa12oGgN7DdU7E+7ifFxd/qJOnlqrIwziLFTVymsiqHUbxMCzorgNIOSwGo7lWTD1jbbM63kLmyiFrOpM7qqMYh2l3pndVR6qPWUj6p+y74fNeXSDsu+C+A7VSozNKl3LSka+ollIme6mi6WOKB2WSQ5rdU99hrZQ4FS/llA11S9z2NLY2Bxe6boei61swePkkz4Wr2x8xsRbPUMflq2Py2e2raA4eAYBpZRRzlOubtxNTlxeCYicj5RKWAONrPG4IsR6qAuKiC3bPF3Lbv13HyC0IHahb47Tz5IR2u3kSz3dQbWuWd+/VVqqruRI9xPt2m7afVCtFUlrXoREUJEREEE50tvhcn4kP+4FQIX6A5yj/AJXL9+L/AHGqgFrTphk+TXetnCM/tEPRECTO3IXWsHX0JJ0AWtItvBWMdUQiUExl7c4bcnLfYAaq0ohanGjsODJvaDTdM5vufZQ4PL8uvTFvVd1iqkhPd396squxmolFbDUUuSjEUvsxEGUsLPoznGuoA3VXNfYKkLzPlr1ztStaM6hZKl11jj3HqpVfVb2itdbNcOsVrKPtNemyw6KRcvq0Q4jTSOa9wa4ktjYXuOh2YNSozfRSjljUFmJ0zg1zyHHqstc9U+KT0V7WNQcY4iMoqKeuLGvqTI/oTZ8bwehblAuMuiqZj+sT9px18yTqrMrxxR7w3f0V3m3u75Dc+HgqvYdfO+vrfVRVN5bdRNouHKdV1ag6Lkv3Vlds0HZd8FgcVnh7LvgtcoR2+g5TnlM5vtFQJHQCN1O8OZOMzZD9UZdzY3JtqoGpvywFTmq/Y4w+o6FojectoiXWLutpfuCrK9Y8tPmD7IKkeyPLmhjRILvLGSDdsWfUN8lF3KX8xmTdPC6qj6OpMLfaOqGh7wSA4AaatAUSIUx0rbshdqF2sIAdI8m22l/FceNlwfJb2GzhpJJt4pJWfK8ORX0VSfttFj90K07r898B8xIMOZMHxySF5aWBgaBYC2pJW7Xc8qgn3VOxrb/XNyR8FSYaVnwve69UB5e8yIsRJhkb0VQBfKSLPHiw9/op6FCz1ERBCeb4vhc33ov9xq/Prl+hubI/5ZN6x/1tX56kWtOmGT5NaRdLhWRza2mc1pe4StIYCAXEdwJ0XNkXU4Oa419KGEBxlGUkXANjuFaekQsfGqjGWw1JqIHmAR1d/fxE2lcDGXtB2jaCLDxVKh9gPRWRxHhMB9qe3FHySNMhdCA7LmzG7N9BdV3DRyydiNxA0uBoD4XVNxEeWnpm3UNV7rlexnUeoXSi4dqXf5ZHqtuHhKpPc0fFU/q0/K0YMk/Tj4j2ytWyl54Jmebue0egJXPxjhw0zgHOLg7Y2t6hIy0tbUSm2C9K7tDiELtcF402irYalzS8Rk3a02JuLaLTFMDp/wB3WSLDyeyx7tQLBpOp2BHcVdjE6d6h4ocemM89QQ4uyNEhsA4kgEKPwuBOi6R4eqWljXU0jTI7KzMwjMfDXv8AJbkHCVWZ305iySRt6STpDla1n8Rdtbz8kTO5cWoOmy5r2FTei4Jmli6Vk0BGd0YDXF5e5mhy27vNez8CVDLOfoz+IN7/ADVbZK17lauK9uoQlrbBwKwEqwqfhNn1iXeq6VLw7AzaNt/GwKwtya/Tqpwr/u8Kwhpnu7LHO9Gldrh7FHUzZxmyOeI9CwuOaJ+duxGUXHxVk08LGdw+C4XGOERzM6WNoEjN7ADODuD5hVpyYm2phbJxJrX1RPlEcexySsMbpbZmNLb69bM8vvY7b2suXlUzw/ghskEEr6qOM1BLIWFpILxfqOdfqk2Xfi4IgZUMie1xbURuEBdvHVRXc+OS24Ibp6rs3pw+mZVhHHc2Gp8tV0sL4eqaiQxwxOe9ozOGjMg8XF5ACtyfDIZOiMMMDCHQVFOAxrDkjIFQzN9ZwIKz4vi9DHNUOdKx8jgYZwwZelhfYtDSNHSM8fVRMp9CtBwHKIo5pZo2MkcB1Q+UgXs5zi0ZWgeZW1h3BLPaamkmcTOxhlpQ0gMqGtBcfTM21l2ocdo4IX0rRPUUziJBmd0RD+9ptuw2C5uIcbS5YxHDDG+K3Ry5c0jQw9Vuc9wGihfUIoJ3007J4WSRmJwc1sgINhu3zG4X6swLE2VVPFPH2ZGhw8r7j81+aocedWzyPrX5vdOazqgBp0sAArm5Jzl2Fxg/UfIwegIP7qsphPkXl0UbS43F2GmppJoW2zOb1b+III+S/NOJUr4XujkaWPaSC1wta3h4hfq8rn4rglPUtyzxNeLWuRqL+BVq20pam/L8oSLyCd7HNexxa5pu1w0IPiFe+I8nKJ5vG+WLyBDh+oXFqeSJ/wAuqP8AM0fsr+qFPRKpv7Rla2WzvpdXkgXcTck3VwcCcNsGHsd3ltz55r2I81x//JOqvrUR5fHKbqzIoDDD0ItaOMMuBbUDUrHNqay2wzMWVq2XuynTTZfTXP7mn8lMYfZgAba2107+9fft8Ddmj8l5fh60X/hDmwTHZp/Jc7ifDZRB0r26ROY43HdnAKsA400bNH5KP8cY3moZ26WIb/UFpimIvDPNNppPhkx50MZmkmNL7L0UMlKyMM6Zs4sbNDRe3qVz5sco4jVTxzxu9oEL2QNaekZPHlJLxawb1TsqsE7BqAPG9tfzXrq5q9b0vG9c/ha03GlB0xJ6ZzGVJqYywFwkL48pDsx6lje1tFyZePoctvZXOdaSN4fLmEtPKSXMc7fMNx4eKrp+IBY/a3O7IJ9ASVE1g9Ury4Bw+FkQfDEY2v6zWOeZMgOmpO91OH07HsIta+jmnYg/uolwK+9LTktuOjYXX020II9VJTWuL3NtYDsnyWMxDo3O1c4nE6OVzLbE29O5a4jkdsFOq2hY6dxcBYsDvj3r7DYWeH6Lz7RqdPTrl3CFw4RK7uXQp+GXndSJ+JsbtZas2N+CptO7T9IG7FWUBlpJacTiOcTQXeWtjdluCe87rnR8Z1rTKWygdK8yO6jSGOcLExk6t00XI4+xQmumP3P0YFGnVzivXp5rEvGvuLTH8pBJXOsA6RxDL5RmPVvqbeF1pyVrQuK6dxXkMTnmzGuefBoJ+StpG3QmxHwWlLOXblSDCuAMSqNY6Z4Hi8tYP1UtwnkjWPN6iWOIeDeuVHhPlWUEhB0vc6ADUknuAX6j5ZYK+jw+GKQWkN5Hjwc83t8ly+D+VdHQvEpLp5Rs6S1m+bW9xU+CrM7XiDVF6irpIiIpBERB4VweJX9G1z7OIIt1Rex9F318Ft/NVtG40ms6nano4qmTsQSkHbqEfNb0PDle8X6PL954B/JWo1q9ssY41XTPLt9QrOLgmtdu6Jvrc/JY8R5XT1EfRyVTWNJBdkjLibagAl211aFl6r1w1rO4Z2z3tGpVTScjqMfSTzv9LMC7FNygwpu8T3/feSp8i23LDUI1S8BYZH2aOD4sDvmutTYNTx9iCJv3Y2j9lvooS4U9CI3kgWa7wG3fstcQHMXOPkLLu1dPnHgRqCuPNdm8T3EbBuoPp4KkzpOplHuKKnI9o+wo9JiHmuvX4BXVcpeWCNuwznW3oF0Kbl2z/NmcfJugXJbFa1tu+mWmOsRMofJiHmsTqtx1a17/ACY1ziT3DRWjQ8IUce0QcfFxLvmuxFTMbo1rR6ABXrxvyrblx+2H5zHLTFauR0roRFnN/ePsQO4W32UkwjkU461VVYfwxM//AE4/srusi7N+NODXnaAYXygwuKxdG6Y/+64kf6dlLsPwOmgFoYIowNskbR+tl0kUJeAL1EQEREBERAREQEREBERAREQEREBERAREQF5Zeog8svURAXll6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5610" name="Picture 10" descr="http://myzerowaste.com/wp-content/uploads/2009/12/batter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2132856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6" grpId="0" autoUpdateAnimBg="0"/>
      <p:bldP spid="717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Open vs. Closed Circuits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1628775"/>
            <a:ext cx="5556250" cy="48958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circuit can be described as either open or closed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Closed circuit: the circuit is operating and the current is flowing. The light switch is “on” and so are the lights.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Open circuit: The circuit is NOT operating. 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light switch is “off” and so are the lights</a:t>
            </a:r>
          </a:p>
        </p:txBody>
      </p:sp>
      <p:pic>
        <p:nvPicPr>
          <p:cNvPr id="26628" name="Picture 2" descr="http://melab-bd.com/melab_edu/part_01/Ch_01_Images/animation_switch_circuit_fas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438" y="2636838"/>
            <a:ext cx="33274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an electric current?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23528" y="1187006"/>
            <a:ext cx="8424936" cy="123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electric current is a flow of microscopic particles called 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flowing through wires and components. 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500563" y="2563813"/>
            <a:ext cx="0" cy="10080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716463" y="2708275"/>
            <a:ext cx="0" cy="6477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716463" y="3140075"/>
            <a:ext cx="295275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716463" y="2924175"/>
            <a:ext cx="316865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7885113" y="2924175"/>
            <a:ext cx="0" cy="180022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7669213" y="3140075"/>
            <a:ext cx="0" cy="136842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132138" y="4508500"/>
            <a:ext cx="4537075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916238" y="4724400"/>
            <a:ext cx="4968875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3132138" y="3140075"/>
            <a:ext cx="0" cy="136842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2916238" y="2924175"/>
            <a:ext cx="0" cy="180022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2916238" y="2924175"/>
            <a:ext cx="1584325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3132138" y="3140075"/>
            <a:ext cx="1368425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211638" y="335597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66"/>
                </a:solidFill>
              </a:rPr>
              <a:t>+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716463" y="321310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66"/>
                </a:solidFill>
              </a:rPr>
              <a:t>-</a:t>
            </a:r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4859338" y="2997200"/>
            <a:ext cx="71437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5795963" y="2997200"/>
            <a:ext cx="71437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467544" y="4941168"/>
            <a:ext cx="6192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which direction does the current flow?   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468313" y="5695081"/>
            <a:ext cx="86756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 flows from the Negative terminal to the Positive terminal of a cell.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0.22592 C 0.1 0.22963 0.09775 0.23032 0.08872 0.23148 C 0.07813 0.23611 0.06233 0.23102 0.05122 0.23009 C 0.025 0.22315 -0.01302 0.22824 -0.03507 0.2287 C -0.07378 0.23912 -0.13298 0.22847 -0.17552 0.22731 C -0.2243 0.22453 -0.20347 0.23287 -0.20139 0.13009 C -0.20139 0.12592 -0.20086 0.12176 -0.20052 0.11759 C -0.20277 0.0824 -0.20764 0.04444 -0.19913 0.01065 C -0.19739 -0.0169 -0.20191 -0.00602 -0.16927 -0.00602 C -0.10503 -0.00602 -0.04097 -0.0051 0.02309 -0.00463 C 0.03438 -0.00371 0.04653 -0.00394 0.05747 0.00092 C 0.09045 -0.0007 0.12309 -0.00347 0.15608 -0.00463 C 0.2007 -0.00417 0.24549 -0.01088 0.28941 -0.00185 C 0.29653 -0.00023 0.30052 0.00254 0.30782 0.0037 C 0.31007 0.00463 0.3132 0.00393 0.31424 0.00648 C 0.31598 0.01088 0.31528 0.01666 0.31528 0.02176 C 0.31528 0.08009 0.31875 0.06389 0.3132 0.08703 C 0.31302 0.12824 0.3132 0.16944 0.31216 0.21065 C 0.31198 0.21551 0.31181 0.22129 0.30903 0.22453 C 0.30677 0.22731 0.30278 0.22731 0.29948 0.2287 C 0.29861 0.22916 0.29653 0.23009 0.29653 0.22986 C 0.27622 0.22916 0.2566 0.22592 0.23629 0.22453 C 0.2099 0.225 0.18368 0.22592 0.15729 0.22592 " pathEditMode="relative" rAng="10800000" ptsTypes="ffffffffffffffffffffffA">
                                      <p:cBhvr>
                                        <p:cTn id="50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52 4.73988E-6 C -0.09218 -0.0037 -0.08993 -0.0044 -0.0809 -0.00555 C -0.07031 -0.01018 -0.05468 -0.00532 -0.0434 -0.00417 C -0.01718 0.00277 0.02101 -0.00232 0.04306 -0.00278 C 0.0816 -0.01318 0.14098 -0.00255 0.18368 -0.00139 C 0.23247 0.00138 0.21146 -0.00694 0.20938 0.09572 C 0.20938 0.09988 0.20868 0.10404 0.20851 0.1082 C 0.21094 0.14335 0.2158 0.18127 0.20747 0.21502 C 0.20539 0.24254 0.21007 0.23167 0.17726 0.23167 C 0.1132 0.23167 0.04879 0.23075 -0.01527 0.23028 C -0.02656 0.22936 -0.03854 0.22959 -0.04948 0.22474 C -0.08264 0.22635 -0.11545 0.22913 -0.14843 0.23028 C -0.1927 0.22982 -0.23767 0.23676 -0.28177 0.22751 C -0.28889 0.22589 -0.2927 0.22312 -0.30017 0.22196 C -0.30243 0.22104 -0.30555 0.22173 -0.30659 0.21919 C -0.30833 0.21479 -0.30764 0.20901 -0.30764 0.20393 C -0.30764 0.14566 -0.31093 0.16184 -0.30555 0.13872 C -0.30503 0.09757 -0.30555 0.05641 -0.30434 0.01526 C -0.30416 0.0104 -0.30416 0.00462 -0.30139 0.00138 C -0.29895 -0.00139 -0.29514 -0.00139 -0.29218 -0.00278 C -0.29097 -0.00324 -0.28889 -0.00417 -0.28889 -0.00394 C -0.26857 -0.00324 -0.24861 4.73988E-6 -0.22847 0.00138 C -0.20208 0.00092 -0.17569 4.73988E-6 -0.14948 4.73988E-6 " pathEditMode="relative" rAng="0" ptsTypes="ffffffffffffffffffffffA">
                                      <p:cBhvr>
                                        <p:cTn id="52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11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/>
      <p:bldP spid="10260" grpId="0"/>
      <p:bldP spid="10261" grpId="0" animBg="1"/>
      <p:bldP spid="10261" grpId="1" animBg="1"/>
      <p:bldP spid="10272" grpId="0" animBg="1"/>
      <p:bldP spid="10272" grpId="1" animBg="1"/>
      <p:bldP spid="10275" grpId="0"/>
      <p:bldP spid="102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0" y="33337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ypes </a:t>
            </a:r>
            <a:r>
              <a:rPr lang="en-GB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  <a:endParaRPr lang="en-GB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23"/>
          <p:cNvSpPr txBox="1">
            <a:spLocks noChangeArrowheads="1"/>
          </p:cNvSpPr>
          <p:nvPr/>
        </p:nvSpPr>
        <p:spPr bwMode="auto">
          <a:xfrm>
            <a:off x="611188" y="1412875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are two types of electrical circuits;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827088" y="249237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SERIES CIRCUITS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859338" y="249237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PARALLEL CIRCUITS</a:t>
            </a:r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213100"/>
            <a:ext cx="68294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/>
      <p:bldP spid="92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0"/>
          <p:cNvSpPr>
            <a:spLocks noChangeShapeType="1"/>
          </p:cNvSpPr>
          <p:nvPr/>
        </p:nvSpPr>
        <p:spPr bwMode="auto">
          <a:xfrm flipH="1">
            <a:off x="4787900" y="3357563"/>
            <a:ext cx="5762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699" name="Line 15"/>
          <p:cNvSpPr>
            <a:spLocks noChangeShapeType="1"/>
          </p:cNvSpPr>
          <p:nvPr/>
        </p:nvSpPr>
        <p:spPr bwMode="auto">
          <a:xfrm>
            <a:off x="6011863" y="3357563"/>
            <a:ext cx="9366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528" y="3860800"/>
            <a:ext cx="8820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components are connected end-to-end, one after the other.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31617" y="4724400"/>
            <a:ext cx="8655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make a simple loop for the current to flow round.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SERIES CIRCUITS</a:t>
            </a:r>
          </a:p>
        </p:txBody>
      </p:sp>
      <p:pic>
        <p:nvPicPr>
          <p:cNvPr id="29703" name="Picture 7" descr="series circuit"/>
          <p:cNvPicPr>
            <a:picLocks noChangeAspect="1" noChangeArrowheads="1"/>
          </p:cNvPicPr>
          <p:nvPr/>
        </p:nvPicPr>
        <p:blipFill>
          <a:blip r:embed="rId3" cstate="print"/>
          <a:srcRect l="14005" r="15784"/>
          <a:stretch>
            <a:fillRect/>
          </a:stretch>
        </p:blipFill>
        <p:spPr bwMode="auto">
          <a:xfrm>
            <a:off x="827088" y="1052513"/>
            <a:ext cx="288131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6227763" y="1125538"/>
            <a:ext cx="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6443663" y="1270000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6443663" y="1484313"/>
            <a:ext cx="3603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5867400" y="1484313"/>
            <a:ext cx="3603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8" name="AutoShape 13"/>
          <p:cNvSpPr>
            <a:spLocks noChangeArrowheads="1"/>
          </p:cNvSpPr>
          <p:nvPr/>
        </p:nvSpPr>
        <p:spPr bwMode="auto">
          <a:xfrm>
            <a:off x="5364163" y="3068638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09" name="AutoShape 14"/>
          <p:cNvSpPr>
            <a:spLocks noChangeArrowheads="1"/>
          </p:cNvSpPr>
          <p:nvPr/>
        </p:nvSpPr>
        <p:spPr bwMode="auto">
          <a:xfrm>
            <a:off x="6948488" y="3068638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>
            <a:off x="4787900" y="1484313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11" name="Line 17"/>
          <p:cNvSpPr>
            <a:spLocks noChangeShapeType="1"/>
          </p:cNvSpPr>
          <p:nvPr/>
        </p:nvSpPr>
        <p:spPr bwMode="auto">
          <a:xfrm>
            <a:off x="6516688" y="1484313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>
            <a:off x="4787900" y="1484313"/>
            <a:ext cx="0" cy="18732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13" name="Line 19"/>
          <p:cNvSpPr>
            <a:spLocks noChangeShapeType="1"/>
          </p:cNvSpPr>
          <p:nvPr/>
        </p:nvSpPr>
        <p:spPr bwMode="auto">
          <a:xfrm>
            <a:off x="8101013" y="1484313"/>
            <a:ext cx="0" cy="18732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14" name="Line 21"/>
          <p:cNvSpPr>
            <a:spLocks noChangeShapeType="1"/>
          </p:cNvSpPr>
          <p:nvPr/>
        </p:nvSpPr>
        <p:spPr bwMode="auto">
          <a:xfrm flipH="1">
            <a:off x="7596188" y="3357563"/>
            <a:ext cx="5048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31617" y="5661025"/>
            <a:ext cx="86553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one bulb ‘blows’ it breaks the whole circuit and all the bulbs go out.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Electricity!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It’s SHOCKING!</a:t>
            </a:r>
          </a:p>
        </p:txBody>
      </p:sp>
      <p:pic>
        <p:nvPicPr>
          <p:cNvPr id="12292" name="Picture 2" descr="https://encrypted-tbn3.google.com/images?q=tbn:ANd9GcSefS_yFPvPZiiu3oB6JPpG1PElH7-DTq3LeHi2VcA2IM99p7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6672"/>
            <a:ext cx="27559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s://encrypted-tbn2.google.com/images?q=tbn:ANd9GcRHAU_KR-Bf686AacpChW5v-8dOJFqoAGMATd6yqlGYCLMu13o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860800"/>
            <a:ext cx="2411412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s://encrypted-tbn1.google.com/images?q=tbn:ANd9GcQdlzyw4w07pIzKuB62dZi3zHbv9Vwas2D_DZJtz5XQRa8oS841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644900"/>
            <a:ext cx="39322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8" name="Picture 24" descr="http://t3.gstatic.com/images?q=tbn:ANd9GcRIwGbZdWrFbDNZBFtiORVTouSUQktnY8IItzJaxe0_HklD7qU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6441" y="1916832"/>
            <a:ext cx="8778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Line 21"/>
          <p:cNvSpPr>
            <a:spLocks noChangeShapeType="1"/>
          </p:cNvSpPr>
          <p:nvPr/>
        </p:nvSpPr>
        <p:spPr bwMode="auto">
          <a:xfrm>
            <a:off x="4716463" y="3789363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24" name="Line 22"/>
          <p:cNvSpPr>
            <a:spLocks noChangeShapeType="1"/>
          </p:cNvSpPr>
          <p:nvPr/>
        </p:nvSpPr>
        <p:spPr bwMode="auto">
          <a:xfrm>
            <a:off x="6732588" y="3789363"/>
            <a:ext cx="129698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25" name="Line 20"/>
          <p:cNvSpPr>
            <a:spLocks noChangeShapeType="1"/>
          </p:cNvSpPr>
          <p:nvPr/>
        </p:nvSpPr>
        <p:spPr bwMode="auto">
          <a:xfrm>
            <a:off x="6732588" y="2709863"/>
            <a:ext cx="129698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PARALLEL CIRCUITS</a:t>
            </a:r>
          </a:p>
        </p:txBody>
      </p:sp>
      <p:pic>
        <p:nvPicPr>
          <p:cNvPr id="30727" name="Picture 5" descr="parallel"/>
          <p:cNvPicPr>
            <a:picLocks noChangeAspect="1" noChangeArrowheads="1"/>
          </p:cNvPicPr>
          <p:nvPr/>
        </p:nvPicPr>
        <p:blipFill>
          <a:blip r:embed="rId4" cstate="print"/>
          <a:srcRect l="15784" r="14003"/>
          <a:stretch>
            <a:fillRect/>
          </a:stretch>
        </p:blipFill>
        <p:spPr bwMode="auto">
          <a:xfrm>
            <a:off x="827088" y="1196975"/>
            <a:ext cx="288131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716463" y="2709863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6156325" y="1054100"/>
            <a:ext cx="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6372225" y="1198563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6372225" y="1412875"/>
            <a:ext cx="3603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5795963" y="1412875"/>
            <a:ext cx="3603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6084888" y="2420938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6084888" y="3502025"/>
            <a:ext cx="647700" cy="576263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4716463" y="1412875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445250" y="1412875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4716463" y="1412875"/>
            <a:ext cx="0" cy="23764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8029575" y="1412875"/>
            <a:ext cx="0" cy="23764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51520" y="5138892"/>
            <a:ext cx="8424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current has a choice of routes.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41099" y="4562629"/>
            <a:ext cx="8729533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components are connected side by side. 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314226" y="5715253"/>
            <a:ext cx="86910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one bulb ‘blows’ there is still a complete circuit so the other bulb will stays alight.</a:t>
            </a:r>
          </a:p>
        </p:txBody>
      </p:sp>
      <p:pic>
        <p:nvPicPr>
          <p:cNvPr id="11286" name="Picture 22" descr="http://t1.gstatic.com/images?q=tbn:ANd9GcQqJzqn42bo3G4PCTSLoklJyFsHIcSw7T-dR3xJjo-5bY3zL0y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3411538"/>
            <a:ext cx="10001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 autoUpdateAnimBg="0"/>
      <p:bldP spid="12312" grpId="0" autoUpdateAnimBg="0"/>
      <p:bldP spid="1231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KEY TERM - CURRENT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318500" cy="468052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flow of electricity around a circuit is called CURRENT and runs from negative to positive</a:t>
            </a:r>
          </a:p>
          <a:p>
            <a:pPr eaLnBrk="1" hangingPunct="1"/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 (Abbreviated to I, e.g. I = 1) is measured in amps (A) and is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amount of electrons passing a given point in one second</a:t>
            </a:r>
          </a:p>
          <a:p>
            <a:pPr eaLnBrk="1" hangingPunct="1"/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bg1"/>
                </a:solidFill>
                <a:effectLst/>
              </a:rPr>
              <a:t>Coulombs (C)</a:t>
            </a:r>
            <a:endParaRPr lang="en-CA" dirty="0">
              <a:solidFill>
                <a:schemeClr val="bg1"/>
              </a:solidFill>
              <a:effectLst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79512" y="1412875"/>
            <a:ext cx="8713663" cy="4525963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Amp is the amount of electrons passing a given point in one second </a:t>
            </a:r>
          </a:p>
          <a:p>
            <a:pPr eaLnBrk="1" hangingPunct="1"/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Amp = 1 Coulombs = 6.25x10</a:t>
            </a:r>
            <a:r>
              <a:rPr lang="en-US" b="1" u="sng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electrons </a:t>
            </a:r>
          </a:p>
          <a:p>
            <a:pPr eaLnBrk="1" hangingPunct="1"/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Therefore if the current flowing through the wire or toaster or hair dryer is 1 amp, that means that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6.25X10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electrons flowed past that point every second</a:t>
            </a:r>
            <a:endParaRPr lang="en-C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s://encrypted-tbn3.google.com/images?q=tbn:ANd9GcSQXJN9wxL4p63eNvbt8EB7RPiMYL4Bj77g2tAQ3a2OkYcOPM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454" y="4480768"/>
            <a:ext cx="28130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bg1"/>
                </a:solidFill>
                <a:effectLst/>
              </a:rPr>
              <a:t>Coulomb Questions</a:t>
            </a:r>
            <a:endParaRPr lang="en-CA" dirty="0">
              <a:solidFill>
                <a:schemeClr val="bg1"/>
              </a:solidFill>
              <a:effectLst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23850" y="1783357"/>
            <a:ext cx="8569325" cy="4525963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many electrons pass a point every second if the current is 2 A?</a:t>
            </a:r>
          </a:p>
          <a:p>
            <a:pPr marL="514350" indent="-514350" eaLnBrk="1" hangingPunct="1">
              <a:buFont typeface="Wingdings 2" pitchFamily="18" charset="2"/>
              <a:buAutoNum type="arabicParenR"/>
            </a:pPr>
            <a:endParaRPr lang="en-C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many electrons pass a point every second if the current is 12.6 A?</a:t>
            </a:r>
          </a:p>
          <a:p>
            <a:pPr marL="514350" indent="-514350" eaLnBrk="1" hangingPunct="1">
              <a:buFont typeface="Wingdings 2" pitchFamily="18" charset="2"/>
              <a:buAutoNum type="arabicParenR"/>
            </a:pPr>
            <a:endParaRPr lang="en-C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the current if 3.125x10</a:t>
            </a:r>
            <a:r>
              <a:rPr lang="en-CA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electrons pass a point every second?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bg1"/>
                </a:solidFill>
                <a:effectLst/>
              </a:rPr>
              <a:t>For Homework</a:t>
            </a:r>
            <a:endParaRPr lang="en-CA" dirty="0">
              <a:solidFill>
                <a:schemeClr val="bg1"/>
              </a:solidFill>
              <a:effectLst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Find 3 things in your house that list the current they use.  Write these figures down (name and current used) and bring to class tomorrow.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CA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 might be listed on power cords</a:t>
            </a:r>
          </a:p>
        </p:txBody>
      </p:sp>
      <p:pic>
        <p:nvPicPr>
          <p:cNvPr id="34821" name="Picture 5" descr="https://encrypted-tbn3.gstatic.com/images?q=tbn:ANd9GcR508FXMgaourzUrgpKDZLQlPEa2Y8ceSq7zTLIyeXHQ3eyllLH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7782" y="4332129"/>
            <a:ext cx="2368674" cy="2337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823863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Electricity</a:t>
            </a:r>
            <a:endParaRPr lang="en-CA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746" y="2892127"/>
            <a:ext cx="6559550" cy="3705225"/>
          </a:xfrm>
        </p:spPr>
        <p:txBody>
          <a:bodyPr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What is electricity?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Where does it come from?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What do we use it for?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How would your life be different without it?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3316" name="Picture 6" descr="http://msjilesen.yolasite.com/resources/electri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3169047" cy="23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157064"/>
          </a:xfrm>
        </p:spPr>
        <p:txBody>
          <a:bodyPr>
            <a:norm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/>
              </a:rPr>
              <a:t>Bill Nye - Electricity</a:t>
            </a:r>
            <a:endParaRPr lang="en-CA" sz="32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 descr="video-icon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326990"/>
            <a:ext cx="3744416" cy="3190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624"/>
            <a:ext cx="7772400" cy="1143000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Electricity</a:t>
            </a:r>
          </a:p>
        </p:txBody>
      </p:sp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>
          <a:xfrm>
            <a:off x="-252536" y="1556792"/>
            <a:ext cx="5580112" cy="5112568"/>
          </a:xfrm>
        </p:spPr>
        <p:txBody>
          <a:bodyPr/>
          <a:lstStyle/>
          <a:p>
            <a:pPr lvl="1" algn="l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Everything in the world is made up of atoms.  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Each atom is made of smaller parts.  One of those parts is called an electron.  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Electrons can move from atom to atom. 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When electrons move quickly from one atom to another it is called Electricity!</a:t>
            </a:r>
          </a:p>
          <a:p>
            <a:pPr algn="l" eaLnBrk="1" hangingPunct="1">
              <a:spcBef>
                <a:spcPct val="0"/>
              </a:spcBef>
            </a:pPr>
            <a:endParaRPr lang="en-CA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8" descr="https://encrypted-tbn0.google.com/images?q=tbn:ANd9GcQMf0YN2J5GaEclEQH7GOf9RPuw1hJ0OHOrYCGGviT8Z_teLXb_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76872"/>
            <a:ext cx="3491880" cy="290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bg1"/>
                </a:solidFill>
                <a:effectLst/>
              </a:rPr>
              <a:t>The Atom</a:t>
            </a:r>
            <a:endParaRPr lang="en-CA" dirty="0">
              <a:solidFill>
                <a:schemeClr val="bg1"/>
              </a:solidFill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844824"/>
            <a:ext cx="4495800" cy="4251176"/>
          </a:xfrm>
        </p:spPr>
        <p:txBody>
          <a:bodyPr/>
          <a:lstStyle/>
          <a:p>
            <a:pPr lvl="1" eaLnBrk="1" hangingPunct="1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Inside an atom, electrons have a negative charge and protons have a positive charge.</a:t>
            </a:r>
          </a:p>
        </p:txBody>
      </p:sp>
      <p:pic>
        <p:nvPicPr>
          <p:cNvPr id="5" name="Picture 8" descr="https://encrypted-tbn0.google.com/images?q=tbn:ANd9GcQMf0YN2J5GaEclEQH7GOf9RPuw1hJ0OHOrYCGGviT8Z_teLXb_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371561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The Atom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atom is composed of proton(s), electron(s) and neutron(s)</a:t>
            </a:r>
          </a:p>
          <a:p>
            <a:pPr eaLnBrk="1" hangingPunct="1"/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2868" name="Group 4"/>
          <p:cNvGraphicFramePr>
            <a:graphicFrameLocks noGrp="1"/>
          </p:cNvGraphicFramePr>
          <p:nvPr/>
        </p:nvGraphicFramePr>
        <p:xfrm>
          <a:off x="228600" y="3200400"/>
          <a:ext cx="8763000" cy="2952750"/>
        </p:xfrm>
        <a:graphic>
          <a:graphicData uri="http://schemas.openxmlformats.org/drawingml/2006/table">
            <a:tbl>
              <a:tblPr/>
              <a:tblGrid>
                <a:gridCol w="1524000"/>
                <a:gridCol w="1752600"/>
                <a:gridCol w="1642864"/>
                <a:gridCol w="3843536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 the 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Negligible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Outside the 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Neutron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 the 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157064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/>
              </a:rPr>
              <a:t>We will be dealing with two types of electricity:</a:t>
            </a:r>
            <a:br>
              <a:rPr lang="en-US" sz="3200" dirty="0" smtClean="0">
                <a:solidFill>
                  <a:schemeClr val="bg1"/>
                </a:solidFill>
                <a:effectLst/>
              </a:rPr>
            </a:br>
            <a:r>
              <a:rPr lang="en-US" sz="3200" dirty="0" smtClean="0">
                <a:solidFill>
                  <a:schemeClr val="bg1"/>
                </a:solidFill>
                <a:effectLst/>
              </a:rPr>
              <a:t>Current and Static Electricity</a:t>
            </a:r>
            <a:endParaRPr lang="en-CA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559550" cy="67248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Electricity and Circuits</a:t>
            </a:r>
            <a:endParaRPr lang="en-CA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video-icon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326990"/>
            <a:ext cx="3744416" cy="3190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476672"/>
            <a:ext cx="4392488" cy="5976664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5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 Electricity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 of electricity used in our homes.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steady flow of electricity is called an electric current.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current will move along a wire or a path called a circuit.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Circuit means to “go around.”</a:t>
            </a:r>
          </a:p>
        </p:txBody>
      </p:sp>
      <p:pic>
        <p:nvPicPr>
          <p:cNvPr id="18435" name="Picture 7" descr="https://encrypted-tbn1.google.com/images?q=tbn:ANd9GcStxWn3PK42AwQoEs4LP6myKyBzg5-UQdwK4HZ3FU1DjNKgM9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16338"/>
            <a:ext cx="38465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c:\Program Files\Microsoft Office\Clipart\standard\stddir4\pe01850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116632"/>
            <a:ext cx="3203575" cy="3468688"/>
          </a:xfrm>
        </p:spPr>
      </p:pic>
    </p:spTree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811</Words>
  <Application>Microsoft Macintosh PowerPoint</Application>
  <PresentationFormat>On-screen Show (4:3)</PresentationFormat>
  <Paragraphs>160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Foundry</vt:lpstr>
      <vt:lpstr>Electricity</vt:lpstr>
      <vt:lpstr>Electricity!</vt:lpstr>
      <vt:lpstr>Electricity</vt:lpstr>
      <vt:lpstr>Bill Nye - Electricity</vt:lpstr>
      <vt:lpstr>Electricity</vt:lpstr>
      <vt:lpstr>The Atom</vt:lpstr>
      <vt:lpstr>The Atom</vt:lpstr>
      <vt:lpstr>We will be dealing with two types of electricity: Current and Static Electricity</vt:lpstr>
      <vt:lpstr>PowerPoint Presentation</vt:lpstr>
      <vt:lpstr>Static Electricity</vt:lpstr>
      <vt:lpstr>PowerPoint Presentation</vt:lpstr>
      <vt:lpstr>Drawing circuit diagrams</vt:lpstr>
      <vt:lpstr>Parts of an Electric Circuit</vt:lpstr>
      <vt:lpstr>Parts of an Electric Circuit</vt:lpstr>
      <vt:lpstr>PowerPoint Presentation</vt:lpstr>
      <vt:lpstr>Open vs. Closed Circuits</vt:lpstr>
      <vt:lpstr>PowerPoint Presentation</vt:lpstr>
      <vt:lpstr>PowerPoint Presentation</vt:lpstr>
      <vt:lpstr>PowerPoint Presentation</vt:lpstr>
      <vt:lpstr>PowerPoint Presentation</vt:lpstr>
      <vt:lpstr>KEY TERM - CURRENT</vt:lpstr>
      <vt:lpstr>Coulombs (C)</vt:lpstr>
      <vt:lpstr>Coulomb Questions</vt:lpstr>
      <vt:lpstr>For 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2013-09-12T02:58:38Z</dcterms:created>
  <dcterms:modified xsi:type="dcterms:W3CDTF">2015-03-25T23:35:35Z</dcterms:modified>
</cp:coreProperties>
</file>